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2153-A060-4CA4-B8E1-395E8DB46ED7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1968E-CFDF-4400-96E2-37ACAE607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061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13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44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Irish nationalism</a:t>
            </a:r>
          </a:p>
          <a:p>
            <a:r>
              <a:rPr lang="en-US" dirty="0"/>
              <a:t>Cambridge student</a:t>
            </a:r>
          </a:p>
          <a:p>
            <a:r>
              <a:rPr lang="en-US" dirty="0"/>
              <a:t>Royal Institution</a:t>
            </a:r>
          </a:p>
          <a:p>
            <a:r>
              <a:rPr lang="en-US" dirty="0"/>
              <a:t>Cambridge Chair</a:t>
            </a:r>
          </a:p>
          <a:p>
            <a:r>
              <a:rPr lang="en-US" dirty="0"/>
              <a:t>FRS 1937</a:t>
            </a:r>
          </a:p>
          <a:p>
            <a:r>
              <a:rPr lang="en-US" dirty="0" err="1"/>
              <a:t>Birbeck</a:t>
            </a:r>
            <a:r>
              <a:rPr lang="en-US" dirty="0"/>
              <a:t> pre-war</a:t>
            </a:r>
          </a:p>
          <a:p>
            <a:r>
              <a:rPr lang="en-US" dirty="0"/>
              <a:t>WWII years</a:t>
            </a:r>
          </a:p>
          <a:p>
            <a:r>
              <a:rPr lang="en-US" dirty="0" err="1"/>
              <a:t>Birbeck</a:t>
            </a:r>
            <a:r>
              <a:rPr lang="en-US" dirty="0"/>
              <a:t> post-war</a:t>
            </a:r>
          </a:p>
          <a:p>
            <a:r>
              <a:rPr lang="en-US" dirty="0"/>
              <a:t>Science policy (1945-1949)</a:t>
            </a:r>
          </a:p>
          <a:p>
            <a:r>
              <a:rPr lang="en-US" dirty="0"/>
              <a:t>Peace and disarmament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446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077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64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8A820E-BC64-48B4-B56A-5FE5919BF52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61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0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42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4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3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1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9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58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2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93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26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E2321-D0FD-4B06-A147-DF3E1674CFA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4F60C-E9A6-406C-8BA6-DD4C3B4CD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6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The American </a:t>
            </a:r>
            <a:r>
              <a:rPr lang="en-US" smtClean="0"/>
              <a:t>University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Harvard (1636)</a:t>
            </a:r>
          </a:p>
          <a:p>
            <a:r>
              <a:rPr lang="en-US" dirty="0" smtClean="0"/>
              <a:t>Land Grant (Morrill Act of 1862)</a:t>
            </a:r>
          </a:p>
          <a:p>
            <a:pPr lvl="1"/>
            <a:r>
              <a:rPr lang="en-US" dirty="0"/>
              <a:t>Content turn: Classics to “practical”</a:t>
            </a:r>
          </a:p>
          <a:p>
            <a:pPr lvl="1"/>
            <a:r>
              <a:rPr lang="en-US" dirty="0"/>
              <a:t>Composition turn: Elite to relatively mass audience</a:t>
            </a:r>
          </a:p>
          <a:p>
            <a:pPr lvl="1"/>
            <a:r>
              <a:rPr lang="en-US" dirty="0"/>
              <a:t>Ideological turn: Private to public</a:t>
            </a:r>
          </a:p>
          <a:p>
            <a:r>
              <a:rPr lang="en-US" dirty="0" smtClean="0"/>
              <a:t>Model consolidated WWI</a:t>
            </a:r>
          </a:p>
          <a:p>
            <a:r>
              <a:rPr lang="en-US" dirty="0" smtClean="0"/>
              <a:t>Engineering of America</a:t>
            </a:r>
          </a:p>
          <a:p>
            <a:r>
              <a:rPr lang="en-US" dirty="0" smtClean="0"/>
              <a:t>Emergence of modern disciplines</a:t>
            </a:r>
          </a:p>
          <a:p>
            <a:r>
              <a:rPr lang="en-US" dirty="0" err="1" smtClean="0"/>
              <a:t>Scientization</a:t>
            </a:r>
            <a:r>
              <a:rPr lang="en-US" dirty="0" smtClean="0"/>
              <a:t> of social sciences</a:t>
            </a:r>
          </a:p>
          <a:p>
            <a:pPr marL="373075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866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Scientific Communication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1325562"/>
            <a:ext cx="9004300" cy="591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7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371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0" y="5638801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ook Antiqua" pitchFamily="18" charset="0"/>
              </a:rPr>
              <a:t>From John Desmond Bernal, </a:t>
            </a:r>
            <a:r>
              <a:rPr lang="en-US" i="1" dirty="0">
                <a:latin typeface="Book Antiqua" pitchFamily="18" charset="0"/>
              </a:rPr>
              <a:t>Social Function of Science </a:t>
            </a:r>
            <a:r>
              <a:rPr lang="en-US" dirty="0">
                <a:latin typeface="Book Antiqua" pitchFamily="18" charset="0"/>
              </a:rPr>
              <a:t>(1939), </a:t>
            </a:r>
            <a:endParaRPr lang="en-US" dirty="0" smtClean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</a:rPr>
              <a:t>hi-res </a:t>
            </a:r>
            <a:r>
              <a:rPr lang="en-US" dirty="0">
                <a:latin typeface="Book Antiqua" pitchFamily="18" charset="0"/>
              </a:rPr>
              <a:t>image from K </a:t>
            </a:r>
            <a:r>
              <a:rPr lang="en-US" dirty="0" err="1">
                <a:latin typeface="Book Antiqua" pitchFamily="18" charset="0"/>
              </a:rPr>
              <a:t>Börner</a:t>
            </a:r>
            <a:r>
              <a:rPr lang="en-US" dirty="0">
                <a:latin typeface="Book Antiqua" pitchFamily="18" charset="0"/>
              </a:rPr>
              <a:t>, Atlas of Science (2010)</a:t>
            </a:r>
          </a:p>
        </p:txBody>
      </p:sp>
    </p:spTree>
    <p:extLst>
      <p:ext uri="{BB962C8B-B14F-4D97-AF65-F5344CB8AC3E}">
        <p14:creationId xmlns:p14="http://schemas.microsoft.com/office/powerpoint/2010/main" val="14595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933"/>
            <a:ext cx="4817328" cy="688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" y="0"/>
            <a:ext cx="4566424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6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Scholarly Communications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Disciplinary database (scholarly communities)</a:t>
            </a:r>
          </a:p>
          <a:p>
            <a:pPr lvl="1"/>
            <a:r>
              <a:rPr lang="en-US" dirty="0" smtClean="0"/>
              <a:t>Sociological abstracts</a:t>
            </a:r>
          </a:p>
          <a:p>
            <a:r>
              <a:rPr lang="en-US" dirty="0" smtClean="0"/>
              <a:t>Transdisciplinary databases</a:t>
            </a:r>
          </a:p>
          <a:p>
            <a:pPr lvl="1"/>
            <a:r>
              <a:rPr lang="en-US" dirty="0" smtClean="0"/>
              <a:t>Institute for Scientific Information (ISI -&gt; </a:t>
            </a:r>
            <a:r>
              <a:rPr lang="en-US" dirty="0" err="1" smtClean="0"/>
              <a:t>WoS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Scopus</a:t>
            </a:r>
          </a:p>
          <a:p>
            <a:pPr lvl="1"/>
            <a:r>
              <a:rPr lang="en-US" dirty="0" err="1" smtClean="0"/>
              <a:t>GoogleScholar</a:t>
            </a:r>
            <a:endParaRPr lang="en-US" dirty="0" smtClean="0"/>
          </a:p>
          <a:p>
            <a:pPr lvl="1"/>
            <a:r>
              <a:rPr lang="en-US" dirty="0" smtClean="0"/>
              <a:t>ProQuest</a:t>
            </a:r>
          </a:p>
          <a:p>
            <a:pPr lvl="1"/>
            <a:r>
              <a:rPr lang="en-US" dirty="0" smtClean="0"/>
              <a:t>J-</a:t>
            </a:r>
            <a:r>
              <a:rPr lang="en-US" dirty="0" err="1" smtClean="0"/>
              <a:t>Stor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011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Epistemic (scholarly) communities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Unifying </a:t>
            </a:r>
            <a:r>
              <a:rPr lang="en-US" dirty="0"/>
              <a:t>characteristics:</a:t>
            </a:r>
          </a:p>
          <a:p>
            <a:pPr marL="725195" lvl="1" indent="-325145">
              <a:buFont typeface="+mj-lt"/>
              <a:buAutoNum type="arabicPeriod"/>
            </a:pPr>
            <a:r>
              <a:rPr lang="en-US" i="1" dirty="0" smtClean="0"/>
              <a:t>shared </a:t>
            </a:r>
            <a:r>
              <a:rPr lang="en-US" i="1" dirty="0"/>
              <a:t>set of </a:t>
            </a:r>
            <a:r>
              <a:rPr lang="en-US" i="1" dirty="0" smtClean="0"/>
              <a:t>norms</a:t>
            </a:r>
            <a:r>
              <a:rPr lang="en-US" dirty="0" smtClean="0"/>
              <a:t>;</a:t>
            </a:r>
            <a:endParaRPr lang="en-US" dirty="0"/>
          </a:p>
          <a:p>
            <a:pPr marL="725195" lvl="1" indent="-325145">
              <a:buFont typeface="+mj-lt"/>
              <a:buAutoNum type="arabicPeriod"/>
            </a:pPr>
            <a:r>
              <a:rPr lang="en-US" i="1" dirty="0"/>
              <a:t>shared causal beliefs</a:t>
            </a:r>
            <a:r>
              <a:rPr lang="en-US" dirty="0"/>
              <a:t> </a:t>
            </a:r>
            <a:r>
              <a:rPr lang="en-US" dirty="0" smtClean="0"/>
              <a:t>of problems </a:t>
            </a:r>
            <a:r>
              <a:rPr lang="en-US" dirty="0"/>
              <a:t>in their </a:t>
            </a:r>
            <a:r>
              <a:rPr lang="en-US" dirty="0" smtClean="0"/>
              <a:t>domain;</a:t>
            </a:r>
            <a:endParaRPr lang="en-US" dirty="0"/>
          </a:p>
          <a:p>
            <a:pPr marL="725195" lvl="1" indent="-325145">
              <a:buFont typeface="+mj-lt"/>
              <a:buAutoNum type="arabicPeriod"/>
            </a:pPr>
            <a:r>
              <a:rPr lang="en-US" i="1" dirty="0"/>
              <a:t>shared notions of </a:t>
            </a:r>
            <a:r>
              <a:rPr lang="en-US" i="1" dirty="0" smtClean="0"/>
              <a:t>validity</a:t>
            </a:r>
            <a:r>
              <a:rPr lang="en-US" dirty="0" smtClean="0"/>
              <a:t>;</a:t>
            </a:r>
          </a:p>
          <a:p>
            <a:pPr marL="725195" lvl="1" indent="-325145">
              <a:buFont typeface="+mj-lt"/>
              <a:buAutoNum type="arabicPeriod"/>
            </a:pPr>
            <a:r>
              <a:rPr lang="en-US" i="1" dirty="0" smtClean="0"/>
              <a:t>common </a:t>
            </a:r>
            <a:r>
              <a:rPr lang="en-US" i="1" dirty="0"/>
              <a:t>policy </a:t>
            </a:r>
            <a:r>
              <a:rPr lang="en-US" i="1" dirty="0" smtClean="0"/>
              <a:t>enterprise</a:t>
            </a:r>
          </a:p>
          <a:p>
            <a:pPr marL="0" indent="0">
              <a:buNone/>
            </a:pPr>
            <a:r>
              <a:rPr lang="en-US" dirty="0" smtClean="0"/>
              <a:t>Affects cost structure of search</a:t>
            </a:r>
          </a:p>
          <a:p>
            <a:pPr marL="0" indent="0">
              <a:buNone/>
            </a:pPr>
            <a:endParaRPr lang="en-US" sz="1700" dirty="0" smtClean="0"/>
          </a:p>
          <a:p>
            <a:pPr marL="0" indent="0">
              <a:buNone/>
            </a:pPr>
            <a:r>
              <a:rPr lang="en-US" sz="1700" dirty="0" smtClean="0"/>
              <a:t>Peter </a:t>
            </a:r>
            <a:r>
              <a:rPr lang="en-US" sz="1700" dirty="0"/>
              <a:t>M. Haas (1992) Epistemic communities and international policy coordination, </a:t>
            </a:r>
            <a:r>
              <a:rPr lang="en-US" sz="1700" i="1" dirty="0"/>
              <a:t>International Organization</a:t>
            </a:r>
            <a:r>
              <a:rPr lang="en-US" sz="1700" dirty="0"/>
              <a:t> </a:t>
            </a:r>
            <a:r>
              <a:rPr lang="en-US" sz="1700" b="1" dirty="0"/>
              <a:t>46</a:t>
            </a:r>
            <a:r>
              <a:rPr lang="en-US" sz="1700" dirty="0"/>
              <a:t>:1, 1-35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59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/>
              <a:t>WWII: Crucible of modern academy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Lesson in coordination</a:t>
            </a:r>
          </a:p>
          <a:p>
            <a:r>
              <a:rPr lang="en-US" dirty="0" smtClean="0"/>
              <a:t>Small to Big Science</a:t>
            </a:r>
          </a:p>
          <a:p>
            <a:r>
              <a:rPr lang="en-US" dirty="0" smtClean="0"/>
              <a:t>Limited to mass enrollment (G.I. Bill)</a:t>
            </a:r>
          </a:p>
          <a:p>
            <a:r>
              <a:rPr lang="en-US" dirty="0" smtClean="0"/>
              <a:t>New universities, new departments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540" y="1690690"/>
            <a:ext cx="21431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285" y="152400"/>
            <a:ext cx="7086915" cy="652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Growth in academic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219" y="1825626"/>
            <a:ext cx="4231482" cy="43202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967" y="1690689"/>
            <a:ext cx="2942035" cy="436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0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71513"/>
            <a:ext cx="9156700" cy="551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53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Memex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5"/>
            <a:ext cx="9144000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2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Memex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13" y="387350"/>
            <a:ext cx="4395787" cy="60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3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John Desmond Bernal (1901-1971)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42958"/>
            <a:ext cx="4206385" cy="5442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" t="2187" r="6571" b="3673"/>
          <a:stretch/>
        </p:blipFill>
        <p:spPr bwMode="auto">
          <a:xfrm>
            <a:off x="4730515" y="1244600"/>
            <a:ext cx="4200768" cy="546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7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Social Function of Science (1939)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419225"/>
            <a:ext cx="8943975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5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On-screen Show (4:3)</PresentationFormat>
  <Paragraphs>58</Paragraphs>
  <Slides>14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American University System</vt:lpstr>
      <vt:lpstr>WWII: Crucible of modern academy</vt:lpstr>
      <vt:lpstr>PowerPoint Presentation</vt:lpstr>
      <vt:lpstr>Growth in academic knowledge</vt:lpstr>
      <vt:lpstr>PowerPoint Presentation</vt:lpstr>
      <vt:lpstr>Memex</vt:lpstr>
      <vt:lpstr>Memex</vt:lpstr>
      <vt:lpstr>John Desmond Bernal (1901-1971)</vt:lpstr>
      <vt:lpstr>Social Function of Science (1939)</vt:lpstr>
      <vt:lpstr>Scientific Communication</vt:lpstr>
      <vt:lpstr>PowerPoint Presentation</vt:lpstr>
      <vt:lpstr>PowerPoint Presentation</vt:lpstr>
      <vt:lpstr>Scholarly Communications Systems</vt:lpstr>
      <vt:lpstr>Epistemic (scholarly) communities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American University System</dc:title>
  <dc:creator>Trond Jacobsen</dc:creator>
  <cp:lastModifiedBy>Trond Jacobsen</cp:lastModifiedBy>
  <cp:revision>1</cp:revision>
  <dcterms:created xsi:type="dcterms:W3CDTF">2015-07-27T18:32:31Z</dcterms:created>
  <dcterms:modified xsi:type="dcterms:W3CDTF">2015-07-27T18:32:49Z</dcterms:modified>
</cp:coreProperties>
</file>